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Placeholder Tanggal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Placeholder Foot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Placeholder Nomor Slid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laceholder Tanggal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Placeholder Foot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Placeholder Nomor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Tanggal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Placeholder Foot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Placeholder Nomor Slid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altLang="en-US" dirty="0"/>
              <a:t>Bab 6</a:t>
            </a:r>
            <a:endParaRPr lang="id-ID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 algn="ctr" defTabSz="914400">
              <a:buNone/>
              <a:tabLst>
                <a:tab pos="457200" algn="l"/>
              </a:tabLst>
            </a:pPr>
            <a:r>
              <a:rPr b="1" err="1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  <a:sym typeface="+mn-ea"/>
              </a:rPr>
              <a:t>Studi</a:t>
            </a:r>
            <a:r>
              <a:rPr b="1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b="1" err="1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  <a:sym typeface="+mn-ea"/>
              </a:rPr>
              <a:t>Kasus</a:t>
            </a:r>
            <a:endParaRPr>
              <a:solidFill>
                <a:srgbClr val="FF0000"/>
              </a:solidFill>
              <a:latin typeface="Arial" panose="020B0604020202020204" pitchFamily="34" charset="0"/>
              <a:ea typeface="MS Mincho" pitchFamily="49" charset="-128"/>
            </a:endParaRPr>
          </a:p>
          <a:p>
            <a:pPr marL="457200" indent="-457200" algn="ctr" defTabSz="914400" eaLnBrk="0" hangingPunct="0">
              <a:buNone/>
              <a:tabLst>
                <a:tab pos="457200" algn="l"/>
              </a:tabLst>
            </a:pPr>
            <a:r>
              <a:rPr b="1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  <a:sym typeface="+mn-ea"/>
              </a:rPr>
              <a:t>“</a:t>
            </a:r>
            <a:r>
              <a:rPr b="1" err="1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  <a:sym typeface="+mn-ea"/>
              </a:rPr>
              <a:t>Sistem</a:t>
            </a:r>
            <a:r>
              <a:rPr b="1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b="1" err="1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  <a:sym typeface="+mn-ea"/>
              </a:rPr>
              <a:t>Informasi</a:t>
            </a:r>
            <a:r>
              <a:rPr b="1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b="1" err="1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  <a:sym typeface="+mn-ea"/>
              </a:rPr>
              <a:t>Perpustakaan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Tabel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Mahasiswa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MAHASISWA VALUES (‘99311001’,’Joko’,’Jl. DR. Sutomo’,’Padang’,’12-Aug-80’,’L’); </a:t>
            </a:r>
            <a:endParaRPr>
              <a:latin typeface="Arial" panose="020B0604020202020204" pitchFamily="34" charset="0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MAHASISWA VALUES (‘99311002’,’Acong’,’Jl.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Pemuda’,’Lubuk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Alung’,’10-Jan-79’,’L’); </a:t>
            </a:r>
            <a:endParaRPr>
              <a:latin typeface="Arial" panose="020B0604020202020204" pitchFamily="34" charset="0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MAHASISWA VALUES (‘99311003’,’Sitorus’,’Jl. Sudirman’,’Priaman’,’8-Jan-77’,’L’); </a:t>
            </a:r>
            <a:endParaRPr>
              <a:latin typeface="Arial" panose="020B0604020202020204" pitchFamily="34" charset="0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MAHASISWA VALUES (‘99311004’,’Boim’,’Jl. M. Thamrin’,’Pasaman’,’12-Jan-66’,’L’); </a:t>
            </a:r>
            <a:endParaRPr>
              <a:latin typeface="Arial" panose="020B0604020202020204" pitchFamily="34" charset="0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MAHASISWA VALUES (‘99311005’,’Taufik’,’Jl.St.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Syahrir’,’Padang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Panjang’,’22-Jan-60’,’L’);</a:t>
            </a:r>
            <a:r>
              <a:rPr>
                <a:latin typeface="Arial" panose="020B0604020202020204" pitchFamily="34" charset="0"/>
                <a:sym typeface="+mn-ea"/>
              </a:rPr>
              <a:t> </a:t>
            </a:r>
            <a:endParaRPr>
              <a:latin typeface="Arial" panose="020B0604020202020204" pitchFamily="34" charset="0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Insert data buku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BUKU VALUES (‘O-01’,’Administrasi Database : Oracle 9i’,’Reinhard Damopolli’,’P-01’,10)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BUKU VALUES (‘O-02’,’ Database User : Oracle 9i’,’Reinhard Damopolli’,’P-01’,10)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BUKU VALUES (‘S-01’,’SQL+Tutorial’,’Husni I.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Pohan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Ir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M.Eng’,’P-03’,5)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BUKU VALUES (‘I-01’,’Aplikasi Web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Berbasis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Java Server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Pages’,’Frans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Chandra’,’P-04’,40) 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BUKU VALUES (‘I-02’,’Java Server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Pages’,’Isak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Rickyanto’,’P-02’,15)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Insert data pinjaman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/>
          <a:p>
            <a:pPr eaLnBrk="0" hangingPunct="0"/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PINJAM VALUES (’02-Sept-05’,’99311001’,’O-01’,’20-Sept-05’,’12-Sept-05’);</a:t>
            </a:r>
            <a:endParaRPr>
              <a:latin typeface="Arial" panose="020B0604020202020204" pitchFamily="34" charset="0"/>
            </a:endParaRPr>
          </a:p>
          <a:p>
            <a:pPr eaLnBrk="0" hangingPunct="0"/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PINJAM VALUES (’03-Sept-05’,’99311002’,’I-01’,’03-Sept-05’,’15-Sept-05’);</a:t>
            </a:r>
            <a:endParaRPr>
              <a:latin typeface="Arial" panose="020B0604020202020204" pitchFamily="34" charset="0"/>
            </a:endParaRPr>
          </a:p>
          <a:p>
            <a:pPr eaLnBrk="0" hangingPunct="0"/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PINJAM VALUES (’04-Sept-05’,’99311003’,’O-02’,’04-Sept-05’,’14-Sept-05’);</a:t>
            </a:r>
            <a:endParaRPr>
              <a:latin typeface="Arial" panose="020B0604020202020204" pitchFamily="34" charset="0"/>
            </a:endParaRPr>
          </a:p>
          <a:p>
            <a:pPr eaLnBrk="0" hangingPunct="0"/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PINJAM VALUES (’08-Aug-05’,’99311004’,’O-01’,’08-Aug-05’,’12-Aug-05’);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insert data bulan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(1,’Januari’);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(2,’Februari’);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(3,’Maret’);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(4,’April’);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(5,’Mei’);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(6,’Juni’);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(7,’Juli’);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(8,’Agustus’);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(9,’September’);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(10,’Oktober’);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(11,’November’);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BULAN VALUES (12,’Desember’); 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err="1">
                <a:latin typeface="Arial" panose="020B0604020202020204" pitchFamily="34" charset="0"/>
                <a:sym typeface="+mn-ea"/>
              </a:rPr>
              <a:t>Proses</a:t>
            </a:r>
            <a:r>
              <a:rPr b="1">
                <a:latin typeface="Arial" panose="020B0604020202020204" pitchFamily="34" charset="0"/>
                <a:sym typeface="+mn-ea"/>
              </a:rPr>
              <a:t> Update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pPr marL="1714500" lvl="3" indent="-342900"/>
            <a:r>
              <a:rPr sz="2800" b="1">
                <a:latin typeface="Arial" panose="020B0604020202020204" pitchFamily="34" charset="0"/>
                <a:sym typeface="+mn-ea"/>
              </a:rPr>
              <a:t>Update </a:t>
            </a:r>
            <a:r>
              <a:rPr sz="2800" b="1" err="1">
                <a:latin typeface="Arial" panose="020B0604020202020204" pitchFamily="34" charset="0"/>
                <a:sym typeface="+mn-ea"/>
              </a:rPr>
              <a:t>Penerbit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Update </a:t>
            </a:r>
            <a:r>
              <a:rPr sz="2800" err="1">
                <a:latin typeface="Arial" panose="020B0604020202020204" pitchFamily="34" charset="0"/>
                <a:sym typeface="+mn-ea"/>
              </a:rPr>
              <a:t>Penerbit</a:t>
            </a:r>
            <a:r>
              <a:rPr sz="2800">
                <a:latin typeface="Arial" panose="020B0604020202020204" pitchFamily="34" charset="0"/>
                <a:sym typeface="+mn-ea"/>
              </a:rPr>
              <a:t> 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Set </a:t>
            </a:r>
            <a:r>
              <a:rPr sz="2800" err="1">
                <a:latin typeface="Arial" panose="020B0604020202020204" pitchFamily="34" charset="0"/>
                <a:sym typeface="+mn-ea"/>
              </a:rPr>
              <a:t>kode_penerbit</a:t>
            </a:r>
            <a:r>
              <a:rPr sz="2800">
                <a:latin typeface="Arial" panose="020B0604020202020204" pitchFamily="34" charset="0"/>
                <a:sym typeface="+mn-ea"/>
              </a:rPr>
              <a:t>=’P-01’, </a:t>
            </a:r>
            <a:r>
              <a:rPr sz="2800" err="1">
                <a:latin typeface="Arial" panose="020B0604020202020204" pitchFamily="34" charset="0"/>
                <a:sym typeface="+mn-ea"/>
              </a:rPr>
              <a:t>nama_penerbit</a:t>
            </a:r>
            <a:r>
              <a:rPr sz="2800">
                <a:latin typeface="Arial" panose="020B0604020202020204" pitchFamily="34" charset="0"/>
                <a:sym typeface="+mn-ea"/>
              </a:rPr>
              <a:t>=’ANDI OFFSET’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Where </a:t>
            </a:r>
            <a:r>
              <a:rPr sz="2800" err="1">
                <a:latin typeface="Arial" panose="020B0604020202020204" pitchFamily="34" charset="0"/>
                <a:sym typeface="+mn-ea"/>
              </a:rPr>
              <a:t>kode_penerbit</a:t>
            </a:r>
            <a:r>
              <a:rPr sz="2800">
                <a:latin typeface="Arial" panose="020B0604020202020204" pitchFamily="34" charset="0"/>
                <a:sym typeface="+mn-ea"/>
              </a:rPr>
              <a:t> = ‘P-01’;</a:t>
            </a:r>
            <a:endParaRPr sz="2800">
              <a:latin typeface="Arial" panose="020B0604020202020204" pitchFamily="34" charset="0"/>
            </a:endParaRPr>
          </a:p>
          <a:p>
            <a:pPr marL="1714500" lvl="3" indent="-342900"/>
            <a:r>
              <a:rPr sz="2800" b="1">
                <a:latin typeface="Arial" panose="020B0604020202020204" pitchFamily="34" charset="0"/>
                <a:sym typeface="+mn-ea"/>
              </a:rPr>
              <a:t>Update </a:t>
            </a:r>
            <a:r>
              <a:rPr sz="2800" b="1" err="1">
                <a:latin typeface="Arial" panose="020B0604020202020204" pitchFamily="34" charset="0"/>
                <a:sym typeface="+mn-ea"/>
              </a:rPr>
              <a:t>Mahasiswa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Update </a:t>
            </a:r>
            <a:r>
              <a:rPr sz="2800" err="1">
                <a:latin typeface="Arial" panose="020B0604020202020204" pitchFamily="34" charset="0"/>
                <a:sym typeface="+mn-ea"/>
              </a:rPr>
              <a:t>Mahasiswa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Set </a:t>
            </a:r>
            <a:r>
              <a:rPr sz="2800" err="1">
                <a:latin typeface="Arial" panose="020B0604020202020204" pitchFamily="34" charset="0"/>
                <a:sym typeface="+mn-ea"/>
              </a:rPr>
              <a:t>nobp</a:t>
            </a:r>
            <a:r>
              <a:rPr sz="2800">
                <a:latin typeface="Arial" panose="020B0604020202020204" pitchFamily="34" charset="0"/>
                <a:sym typeface="+mn-ea"/>
              </a:rPr>
              <a:t>=’99311001’, </a:t>
            </a:r>
            <a:r>
              <a:rPr sz="2800" err="1">
                <a:latin typeface="Arial" panose="020B0604020202020204" pitchFamily="34" charset="0"/>
                <a:sym typeface="+mn-ea"/>
              </a:rPr>
              <a:t>nama_mhs</a:t>
            </a:r>
            <a:r>
              <a:rPr sz="2800">
                <a:latin typeface="Arial" panose="020B0604020202020204" pitchFamily="34" charset="0"/>
                <a:sym typeface="+mn-ea"/>
              </a:rPr>
              <a:t>=’Danny </a:t>
            </a:r>
            <a:r>
              <a:rPr sz="2800" err="1">
                <a:latin typeface="Arial" panose="020B0604020202020204" pitchFamily="34" charset="0"/>
                <a:sym typeface="+mn-ea"/>
              </a:rPr>
              <a:t>Andika</a:t>
            </a:r>
            <a:r>
              <a:rPr sz="2800">
                <a:latin typeface="Arial" panose="020B0604020202020204" pitchFamily="34" charset="0"/>
                <a:sym typeface="+mn-ea"/>
              </a:rPr>
              <a:t> </a:t>
            </a:r>
            <a:r>
              <a:rPr sz="2800" err="1">
                <a:latin typeface="Arial" panose="020B0604020202020204" pitchFamily="34" charset="0"/>
                <a:sym typeface="+mn-ea"/>
              </a:rPr>
              <a:t>Putra</a:t>
            </a:r>
            <a:r>
              <a:rPr sz="2800">
                <a:latin typeface="Arial" panose="020B0604020202020204" pitchFamily="34" charset="0"/>
                <a:sym typeface="+mn-ea"/>
              </a:rPr>
              <a:t>’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Where </a:t>
            </a:r>
            <a:r>
              <a:rPr sz="2800" err="1">
                <a:latin typeface="Arial" panose="020B0604020202020204" pitchFamily="34" charset="0"/>
                <a:sym typeface="+mn-ea"/>
              </a:rPr>
              <a:t>nobp</a:t>
            </a:r>
            <a:r>
              <a:rPr sz="2800">
                <a:latin typeface="Arial" panose="020B0604020202020204" pitchFamily="34" charset="0"/>
                <a:sym typeface="+mn-ea"/>
              </a:rPr>
              <a:t>= ‘99311001’;</a:t>
            </a:r>
            <a:endParaRPr sz="2800">
              <a:latin typeface="Arial" panose="020B0604020202020204" pitchFamily="34" charset="0"/>
            </a:endParaRPr>
          </a:p>
          <a:p>
            <a:pPr marL="1714500" lvl="3" indent="-342900"/>
            <a:r>
              <a:rPr sz="2800" b="1">
                <a:latin typeface="Arial" panose="020B0604020202020204" pitchFamily="34" charset="0"/>
                <a:sym typeface="+mn-ea"/>
              </a:rPr>
              <a:t>Update </a:t>
            </a:r>
            <a:r>
              <a:rPr sz="2800" b="1" err="1">
                <a:latin typeface="Arial" panose="020B0604020202020204" pitchFamily="34" charset="0"/>
                <a:sym typeface="+mn-ea"/>
              </a:rPr>
              <a:t>Buku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Update </a:t>
            </a:r>
            <a:r>
              <a:rPr sz="2800" err="1">
                <a:latin typeface="Arial" panose="020B0604020202020204" pitchFamily="34" charset="0"/>
                <a:sym typeface="+mn-ea"/>
              </a:rPr>
              <a:t>buku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Set </a:t>
            </a:r>
            <a:r>
              <a:rPr sz="2800" err="1">
                <a:latin typeface="Arial" panose="020B0604020202020204" pitchFamily="34" charset="0"/>
                <a:sym typeface="+mn-ea"/>
              </a:rPr>
              <a:t>kode_buku</a:t>
            </a:r>
            <a:r>
              <a:rPr sz="2800">
                <a:latin typeface="Arial" panose="020B0604020202020204" pitchFamily="34" charset="0"/>
                <a:sym typeface="+mn-ea"/>
              </a:rPr>
              <a:t> =’O-02’, </a:t>
            </a:r>
            <a:r>
              <a:rPr sz="2800" err="1">
                <a:latin typeface="Arial" panose="020B0604020202020204" pitchFamily="34" charset="0"/>
                <a:sym typeface="+mn-ea"/>
              </a:rPr>
              <a:t>judul</a:t>
            </a:r>
            <a:r>
              <a:rPr sz="2800">
                <a:latin typeface="Arial" panose="020B0604020202020204" pitchFamily="34" charset="0"/>
                <a:sym typeface="+mn-ea"/>
              </a:rPr>
              <a:t>=’Database user : Oracle 9iAS’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Where </a:t>
            </a:r>
            <a:r>
              <a:rPr sz="2800" err="1">
                <a:latin typeface="Arial" panose="020B0604020202020204" pitchFamily="34" charset="0"/>
                <a:sym typeface="+mn-ea"/>
              </a:rPr>
              <a:t>kode_buku</a:t>
            </a:r>
            <a:r>
              <a:rPr sz="2800">
                <a:latin typeface="Arial" panose="020B0604020202020204" pitchFamily="34" charset="0"/>
                <a:sym typeface="+mn-ea"/>
              </a:rPr>
              <a:t> = ‘O-02’;</a:t>
            </a:r>
            <a:endParaRPr sz="2800">
              <a:latin typeface="Arial" panose="020B0604020202020204" pitchFamily="34" charset="0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err="1">
                <a:latin typeface="Arial" panose="020B0604020202020204" pitchFamily="34" charset="0"/>
                <a:sym typeface="+mn-ea"/>
              </a:rPr>
              <a:t>Proses</a:t>
            </a:r>
            <a:r>
              <a:rPr b="1">
                <a:latin typeface="Arial" panose="020B0604020202020204" pitchFamily="34" charset="0"/>
                <a:sym typeface="+mn-ea"/>
              </a:rPr>
              <a:t> Delete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1714500" lvl="3" indent="-342900"/>
            <a:r>
              <a:rPr sz="2800" b="1">
                <a:latin typeface="Arial" panose="020B0604020202020204" pitchFamily="34" charset="0"/>
                <a:sym typeface="+mn-ea"/>
              </a:rPr>
              <a:t>Delete </a:t>
            </a:r>
            <a:r>
              <a:rPr sz="2800" b="1" err="1">
                <a:latin typeface="Arial" panose="020B0604020202020204" pitchFamily="34" charset="0"/>
                <a:sym typeface="+mn-ea"/>
              </a:rPr>
              <a:t>Penerbit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Delete From </a:t>
            </a:r>
            <a:r>
              <a:rPr sz="2800" err="1">
                <a:latin typeface="Arial" panose="020B0604020202020204" pitchFamily="34" charset="0"/>
                <a:sym typeface="+mn-ea"/>
              </a:rPr>
              <a:t>Penerbit</a:t>
            </a:r>
            <a:r>
              <a:rPr sz="2800">
                <a:latin typeface="Arial" panose="020B0604020202020204" pitchFamily="34" charset="0"/>
                <a:sym typeface="+mn-ea"/>
              </a:rPr>
              <a:t> 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Where </a:t>
            </a:r>
            <a:r>
              <a:rPr sz="2800" err="1">
                <a:latin typeface="Arial" panose="020B0604020202020204" pitchFamily="34" charset="0"/>
                <a:sym typeface="+mn-ea"/>
              </a:rPr>
              <a:t>kode_penerbit</a:t>
            </a:r>
            <a:r>
              <a:rPr sz="2800">
                <a:latin typeface="Arial" panose="020B0604020202020204" pitchFamily="34" charset="0"/>
                <a:sym typeface="+mn-ea"/>
              </a:rPr>
              <a:t> = ‘P-05’;</a:t>
            </a:r>
            <a:endParaRPr sz="2800">
              <a:latin typeface="Arial" panose="020B0604020202020204" pitchFamily="34" charset="0"/>
            </a:endParaRPr>
          </a:p>
          <a:p>
            <a:pPr marL="1714500" lvl="3" indent="-342900"/>
            <a:r>
              <a:rPr sz="2800" b="1">
                <a:latin typeface="Arial" panose="020B0604020202020204" pitchFamily="34" charset="0"/>
                <a:sym typeface="+mn-ea"/>
              </a:rPr>
              <a:t>Delete </a:t>
            </a:r>
            <a:r>
              <a:rPr sz="2800" b="1" err="1">
                <a:latin typeface="Arial" panose="020B0604020202020204" pitchFamily="34" charset="0"/>
                <a:sym typeface="+mn-ea"/>
              </a:rPr>
              <a:t>Mahasiswa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Delete From </a:t>
            </a:r>
            <a:r>
              <a:rPr sz="2800" err="1">
                <a:latin typeface="Arial" panose="020B0604020202020204" pitchFamily="34" charset="0"/>
                <a:sym typeface="+mn-ea"/>
              </a:rPr>
              <a:t>Mahasiswa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Where </a:t>
            </a:r>
            <a:r>
              <a:rPr sz="2800" err="1">
                <a:latin typeface="Arial" panose="020B0604020202020204" pitchFamily="34" charset="0"/>
                <a:sym typeface="+mn-ea"/>
              </a:rPr>
              <a:t>nobp</a:t>
            </a:r>
            <a:r>
              <a:rPr sz="2800">
                <a:latin typeface="Arial" panose="020B0604020202020204" pitchFamily="34" charset="0"/>
                <a:sym typeface="+mn-ea"/>
              </a:rPr>
              <a:t>= ‘99311001’;</a:t>
            </a:r>
            <a:endParaRPr sz="2800">
              <a:latin typeface="Arial" panose="020B0604020202020204" pitchFamily="34" charset="0"/>
            </a:endParaRPr>
          </a:p>
          <a:p>
            <a:pPr marL="1714500" lvl="3" indent="-342900"/>
            <a:r>
              <a:rPr sz="2800" b="1">
                <a:latin typeface="Arial" panose="020B0604020202020204" pitchFamily="34" charset="0"/>
                <a:sym typeface="+mn-ea"/>
              </a:rPr>
              <a:t>Delete </a:t>
            </a:r>
            <a:r>
              <a:rPr sz="2800" b="1" err="1">
                <a:latin typeface="Arial" panose="020B0604020202020204" pitchFamily="34" charset="0"/>
                <a:sym typeface="+mn-ea"/>
              </a:rPr>
              <a:t>Buku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Delete From  </a:t>
            </a:r>
            <a:r>
              <a:rPr sz="2800" err="1">
                <a:latin typeface="Arial" panose="020B0604020202020204" pitchFamily="34" charset="0"/>
                <a:sym typeface="+mn-ea"/>
              </a:rPr>
              <a:t>buku</a:t>
            </a:r>
            <a:endParaRPr sz="2800">
              <a:latin typeface="Arial" panose="020B0604020202020204" pitchFamily="34" charset="0"/>
            </a:endParaRPr>
          </a:p>
          <a:p>
            <a:pPr marL="342900" indent="-342900"/>
            <a:r>
              <a:rPr sz="2800">
                <a:latin typeface="Arial" panose="020B0604020202020204" pitchFamily="34" charset="0"/>
                <a:sym typeface="+mn-ea"/>
              </a:rPr>
              <a:t>Where </a:t>
            </a:r>
            <a:r>
              <a:rPr sz="2800" err="1">
                <a:latin typeface="Arial" panose="020B0604020202020204" pitchFamily="34" charset="0"/>
                <a:sym typeface="+mn-ea"/>
              </a:rPr>
              <a:t>kode_buku</a:t>
            </a:r>
            <a:r>
              <a:rPr sz="2800">
                <a:latin typeface="Arial" panose="020B0604020202020204" pitchFamily="34" charset="0"/>
                <a:sym typeface="+mn-ea"/>
              </a:rPr>
              <a:t> = ‘O-02’;</a:t>
            </a:r>
            <a:endParaRPr sz="2800">
              <a:latin typeface="Arial" panose="020B0604020202020204" pitchFamily="34" charset="0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9600" y="1008380"/>
            <a:ext cx="10972800" cy="582613"/>
          </a:xfrm>
        </p:spPr>
        <p:txBody>
          <a:bodyPr>
            <a:noAutofit/>
          </a:bodyPr>
          <a:p>
            <a:r>
              <a:rPr sz="3200" b="1">
                <a:latin typeface="Arial" panose="020B0604020202020204" pitchFamily="34" charset="0"/>
                <a:sym typeface="+mn-ea"/>
              </a:rPr>
              <a:t>Query</a:t>
            </a:r>
            <a:br>
              <a:rPr sz="3200">
                <a:latin typeface="Arial" panose="020B0604020202020204" pitchFamily="34" charset="0"/>
              </a:rPr>
            </a:br>
            <a:r>
              <a:rPr sz="3200" b="1">
                <a:latin typeface="Arial" panose="020B0604020202020204" pitchFamily="34" charset="0"/>
                <a:sym typeface="+mn-ea"/>
              </a:rPr>
              <a:t>Selection</a:t>
            </a:r>
            <a:br>
              <a:rPr sz="3200">
                <a:latin typeface="Arial" panose="020B0604020202020204" pitchFamily="34" charset="0"/>
              </a:rPr>
            </a:br>
            <a:r>
              <a:rPr sz="3200" err="1">
                <a:latin typeface="Arial" panose="020B0604020202020204" pitchFamily="34" charset="0"/>
                <a:sym typeface="+mn-ea"/>
              </a:rPr>
              <a:t>Tampilkan</a:t>
            </a:r>
            <a:r>
              <a:rPr sz="3200">
                <a:latin typeface="Arial" panose="020B0604020202020204" pitchFamily="34" charset="0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sym typeface="+mn-ea"/>
              </a:rPr>
              <a:t>kolom</a:t>
            </a:r>
            <a:r>
              <a:rPr sz="3200">
                <a:latin typeface="Arial" panose="020B0604020202020204" pitchFamily="34" charset="0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sym typeface="+mn-ea"/>
              </a:rPr>
              <a:t>kode_buku</a:t>
            </a:r>
            <a:r>
              <a:rPr sz="3200">
                <a:latin typeface="Arial" panose="020B0604020202020204" pitchFamily="34" charset="0"/>
                <a:sym typeface="+mn-ea"/>
              </a:rPr>
              <a:t>, </a:t>
            </a:r>
            <a:r>
              <a:rPr sz="3200" err="1">
                <a:latin typeface="Arial" panose="020B0604020202020204" pitchFamily="34" charset="0"/>
                <a:sym typeface="+mn-ea"/>
              </a:rPr>
              <a:t>judul</a:t>
            </a:r>
            <a:r>
              <a:rPr sz="3200">
                <a:latin typeface="Arial" panose="020B0604020202020204" pitchFamily="34" charset="0"/>
                <a:sym typeface="+mn-ea"/>
              </a:rPr>
              <a:t>, </a:t>
            </a:r>
            <a:r>
              <a:rPr sz="3200" err="1">
                <a:latin typeface="Arial" panose="020B0604020202020204" pitchFamily="34" charset="0"/>
                <a:sym typeface="+mn-ea"/>
              </a:rPr>
              <a:t>penerbit</a:t>
            </a:r>
            <a:r>
              <a:rPr sz="3200">
                <a:latin typeface="Arial" panose="020B0604020202020204" pitchFamily="34" charset="0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sym typeface="+mn-ea"/>
              </a:rPr>
              <a:t>dan</a:t>
            </a:r>
            <a:r>
              <a:rPr sz="3200">
                <a:latin typeface="Arial" panose="020B0604020202020204" pitchFamily="34" charset="0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sym typeface="+mn-ea"/>
              </a:rPr>
              <a:t>jml_buku</a:t>
            </a:r>
            <a:endParaRPr lang="id-ID" altLang="en-US" sz="3200" err="1">
              <a:latin typeface="Arial" panose="020B0604020202020204" pitchFamily="34" charset="0"/>
              <a:sym typeface="+mn-ea"/>
            </a:endParaRPr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>
          <a:xfrm>
            <a:off x="838200" y="2428240"/>
            <a:ext cx="10515600" cy="3749040"/>
          </a:xfrm>
        </p:spPr>
        <p:txBody>
          <a:bodyPr/>
          <a:p>
            <a:pPr indent="11430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Select  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a.kode_buku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a.judul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b.nama_penerbit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a.jml_buku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From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a,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b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Where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a.kode_penerbit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=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b.kode_penerbit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9600" y="1110615"/>
            <a:ext cx="10972800" cy="582613"/>
          </a:xfrm>
        </p:spPr>
        <p:txBody>
          <a:bodyPr>
            <a:normAutofit fontScale="90000"/>
          </a:bodyPr>
          <a:p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Tampilkan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semua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yang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belum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kembali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dengan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kolom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Tgl_pinjam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nobp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nama_mhs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kode_buku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judul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dan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tgl_kembali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>
          <a:xfrm>
            <a:off x="838200" y="2292985"/>
            <a:ext cx="10515600" cy="3884295"/>
          </a:xfrm>
        </p:spPr>
        <p:txBody>
          <a:bodyPr/>
          <a:p>
            <a:pPr indent="11430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Select  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a.tgl_pinjam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a.nobp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b.nama_penerbit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a.kode_buku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a.c,judul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a.tgl_kembali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From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pinjam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a,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mahasiswa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b,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c 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Where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a.nobp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=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b.nobp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AND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a.kode_buku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=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c.kode_buku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AND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a.tgl_kembali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IS NULL;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Tampilkan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semua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buku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yang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dipinjam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pada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bulan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10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dan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tahun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2003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dengan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kolom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Tgl_pinjam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nobp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nama_mhs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kode_buku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judul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dan</a:t>
            </a:r>
            <a:r>
              <a:rPr sz="3200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sz="3200" err="1">
                <a:latin typeface="Arial" panose="020B0604020202020204" pitchFamily="34" charset="0"/>
                <a:ea typeface="MS Mincho" pitchFamily="49" charset="-128"/>
                <a:sym typeface="+mn-ea"/>
              </a:rPr>
              <a:t>tgl_kembali</a:t>
            </a:r>
            <a:br>
              <a:rPr sz="3200">
                <a:latin typeface="Arial" panose="020B0604020202020204" pitchFamily="34" charset="0"/>
                <a:ea typeface="MS Mincho" pitchFamily="49" charset="-128"/>
              </a:rPr>
            </a:br>
            <a:endParaRPr lang="id-ID" altLang="en-US" sz="3200"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>
          <a:xfrm>
            <a:off x="838200" y="2489200"/>
            <a:ext cx="10515600" cy="3688080"/>
          </a:xfrm>
        </p:spPr>
        <p:txBody>
          <a:bodyPr>
            <a:normAutofit fontScale="90000" lnSpcReduction="20000"/>
          </a:bodyPr>
          <a:p>
            <a:pPr indent="11430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Select  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a.tgl_pinjam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a.nobp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b.nama_penerbit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a.kode_buku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a.c,judul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a.tgl_kembali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From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pinjam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a,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mahasiswa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b,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c 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Where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a.nobp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=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b.nobp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AND MONTHS_BETWEEN 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(a.tgl_pinjam,’1-JAN-2003’) &lt;=10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AND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MONTHS_BETWEEN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indent="114300"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(a.tgl_pinjam,’1-JAN-2003’) &gt;9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kasus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marL="457200" indent="-457200" defTabSz="914400" eaLnBrk="0" hangingPunct="0">
              <a:buNone/>
              <a:tabLst>
                <a:tab pos="457200" algn="l"/>
              </a:tabLst>
            </a:pP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Sebuah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perpustakaan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Universitas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lang="id-ID" err="1">
                <a:latin typeface="Arial" panose="020B0604020202020204" pitchFamily="34" charset="0"/>
                <a:ea typeface="MS Mincho" pitchFamily="49" charset="-128"/>
                <a:sym typeface="+mn-ea"/>
              </a:rPr>
              <a:t>Persada 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Indonesia (UPI) “</a:t>
            </a:r>
            <a:r>
              <a:rPr lang="id-ID">
                <a:latin typeface="Arial" panose="020B0604020202020204" pitchFamily="34" charset="0"/>
                <a:ea typeface="MS Mincho" pitchFamily="49" charset="-128"/>
                <a:sym typeface="+mn-ea"/>
              </a:rPr>
              <a:t>YAI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”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ingin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menerapkan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komputer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sebagai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alat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bantu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untuk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proses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peminjaman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dimnana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akan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digunakan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RDBMS ORACLE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sebagai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penyimpanan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data-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nya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terdiri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dari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5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Tabel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kelima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tabel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tersebut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adalah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: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marL="457200" indent="-457200" defTabSz="914400" eaLnBrk="0" hangingPunct="0">
              <a:buAutoNum type="arabicPeriod"/>
              <a:tabLst>
                <a:tab pos="4572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PENERBIT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Referensi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dari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marL="457200" indent="-457200" defTabSz="914400" eaLnBrk="0" hangingPunct="0">
              <a:buAutoNum type="arabicPeriod"/>
              <a:tabLst>
                <a:tab pos="4572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BUKU (yang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berisi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data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dan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jumlahnya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marL="457200" indent="-457200" defTabSz="914400" eaLnBrk="0" hangingPunct="0">
              <a:buAutoNum type="arabicPeriod"/>
              <a:tabLst>
                <a:tab pos="4572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MAHASISWA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sebagai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peminjam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marL="457200" indent="-457200" defTabSz="914400" eaLnBrk="0" hangingPunct="0">
              <a:buAutoNum type="arabicPeriod"/>
              <a:tabLst>
                <a:tab pos="4572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PINJAM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sebagai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penampung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transaksi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peminjaman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dan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marL="457200" indent="-457200" defTabSz="914400" eaLnBrk="0" hangingPunct="0">
              <a:buAutoNum type="arabicPeriod"/>
              <a:tabLst>
                <a:tab pos="4572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BULAN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referensi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tentang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bulan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dalam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setahun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sebagai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tabel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pembantu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untuk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proses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perhitungan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).</a:t>
            </a:r>
            <a:endParaRPr lang="id-ID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Model data base</a:t>
            </a:r>
            <a:endParaRPr lang="id-ID" altLang="en-US"/>
          </a:p>
        </p:txBody>
      </p:sp>
      <p:grpSp>
        <p:nvGrpSpPr>
          <p:cNvPr id="487426" name="Grup 487425"/>
          <p:cNvGrpSpPr/>
          <p:nvPr/>
        </p:nvGrpSpPr>
        <p:grpSpPr>
          <a:xfrm>
            <a:off x="2918460" y="1143000"/>
            <a:ext cx="6402388" cy="5181600"/>
            <a:chOff x="1479" y="5848"/>
            <a:chExt cx="9220" cy="7116"/>
          </a:xfrm>
        </p:grpSpPr>
        <p:grpSp>
          <p:nvGrpSpPr>
            <p:cNvPr id="487427" name="Grup 487426"/>
            <p:cNvGrpSpPr/>
            <p:nvPr/>
          </p:nvGrpSpPr>
          <p:grpSpPr>
            <a:xfrm>
              <a:off x="1479" y="8188"/>
              <a:ext cx="2180" cy="1440"/>
              <a:chOff x="1479" y="8280"/>
              <a:chExt cx="2180" cy="1440"/>
            </a:xfrm>
          </p:grpSpPr>
          <p:sp>
            <p:nvSpPr>
              <p:cNvPr id="487428" name="Kotak Teks 487427"/>
              <p:cNvSpPr txBox="1"/>
              <p:nvPr/>
            </p:nvSpPr>
            <p:spPr>
              <a:xfrm>
                <a:off x="1499" y="8280"/>
                <a:ext cx="2160" cy="1440"/>
              </a:xfrm>
              <a:prstGeom prst="rect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pPr algn="ctr"/>
                <a:r>
                  <a:rPr sz="1200">
                    <a:latin typeface="Arial" panose="020B0604020202020204" pitchFamily="34" charset="0"/>
                  </a:rPr>
                  <a:t>PENERBIT</a:t>
                </a:r>
                <a:endParaRPr sz="1200">
                  <a:latin typeface="Arial" panose="020B0604020202020204" pitchFamily="34" charset="0"/>
                </a:endParaRPr>
              </a:p>
              <a:p>
                <a:pPr algn="ctr"/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Kode_penerbit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Nm_penerbit</a:t>
                </a:r>
                <a:endParaRPr sz="1200">
                  <a:latin typeface="Arial" panose="020B0604020202020204" pitchFamily="34" charset="0"/>
                </a:endParaRPr>
              </a:p>
              <a:p>
                <a:pPr algn="ctr"/>
                <a:endParaRPr sz="1200">
                  <a:latin typeface="MS Mincho" pitchFamily="49" charset="-128"/>
                </a:endParaRPr>
              </a:p>
              <a:p>
                <a:endParaRPr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7429" name="Konektor Garis Lurus 487428"/>
              <p:cNvSpPr/>
              <p:nvPr/>
            </p:nvSpPr>
            <p:spPr>
              <a:xfrm>
                <a:off x="1479" y="8740"/>
                <a:ext cx="216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487430" name="Grup 487429"/>
            <p:cNvGrpSpPr/>
            <p:nvPr/>
          </p:nvGrpSpPr>
          <p:grpSpPr>
            <a:xfrm>
              <a:off x="5279" y="5848"/>
              <a:ext cx="2160" cy="1980"/>
              <a:chOff x="7799" y="6300"/>
              <a:chExt cx="2160" cy="1980"/>
            </a:xfrm>
          </p:grpSpPr>
          <p:sp>
            <p:nvSpPr>
              <p:cNvPr id="487431" name="Kotak Teks 487430"/>
              <p:cNvSpPr txBox="1"/>
              <p:nvPr/>
            </p:nvSpPr>
            <p:spPr>
              <a:xfrm>
                <a:off x="7799" y="6300"/>
                <a:ext cx="2160" cy="1980"/>
              </a:xfrm>
              <a:prstGeom prst="rect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pPr algn="ctr"/>
                <a:r>
                  <a:rPr sz="1200">
                    <a:latin typeface="Arial" panose="020B0604020202020204" pitchFamily="34" charset="0"/>
                  </a:rPr>
                  <a:t>BUKU</a:t>
                </a:r>
                <a:endParaRPr sz="1200">
                  <a:latin typeface="Arial" panose="020B0604020202020204" pitchFamily="34" charset="0"/>
                </a:endParaRPr>
              </a:p>
              <a:p>
                <a:endParaRPr sz="1200">
                  <a:latin typeface="MS Mincho" pitchFamily="49" charset="-128"/>
                </a:endParaRPr>
              </a:p>
              <a:p>
                <a:r>
                  <a:rPr sz="1000" err="1">
                    <a:latin typeface="Arial" panose="020B0604020202020204" pitchFamily="34" charset="0"/>
                  </a:rPr>
                  <a:t>Kode_buku</a:t>
                </a:r>
                <a:endParaRPr sz="1000">
                  <a:latin typeface="Arial" panose="020B0604020202020204" pitchFamily="34" charset="0"/>
                </a:endParaRPr>
              </a:p>
              <a:p>
                <a:r>
                  <a:rPr sz="1000" err="1">
                    <a:latin typeface="Arial" panose="020B0604020202020204" pitchFamily="34" charset="0"/>
                  </a:rPr>
                  <a:t>Judul</a:t>
                </a:r>
                <a:endParaRPr sz="1000">
                  <a:latin typeface="Arial" panose="020B0604020202020204" pitchFamily="34" charset="0"/>
                </a:endParaRPr>
              </a:p>
              <a:p>
                <a:r>
                  <a:rPr sz="1000" err="1">
                    <a:latin typeface="Arial" panose="020B0604020202020204" pitchFamily="34" charset="0"/>
                  </a:rPr>
                  <a:t>Pengarang</a:t>
                </a:r>
                <a:r>
                  <a:rPr sz="1000">
                    <a:latin typeface="Arial" panose="020B0604020202020204" pitchFamily="34" charset="0"/>
                  </a:rPr>
                  <a:t> </a:t>
                </a:r>
                <a:endParaRPr sz="1000">
                  <a:latin typeface="Arial" panose="020B0604020202020204" pitchFamily="34" charset="0"/>
                </a:endParaRPr>
              </a:p>
              <a:p>
                <a:r>
                  <a:rPr sz="1000" err="1">
                    <a:latin typeface="Arial" panose="020B0604020202020204" pitchFamily="34" charset="0"/>
                  </a:rPr>
                  <a:t>Jml_buku</a:t>
                </a:r>
                <a:endParaRPr sz="1000">
                  <a:latin typeface="Arial" panose="020B0604020202020204" pitchFamily="34" charset="0"/>
                </a:endParaRPr>
              </a:p>
              <a:p>
                <a:r>
                  <a:rPr sz="1000" err="1">
                    <a:latin typeface="Arial" panose="020B0604020202020204" pitchFamily="34" charset="0"/>
                  </a:rPr>
                  <a:t>Kode_penerbit</a:t>
                </a:r>
                <a:endParaRPr sz="1000">
                  <a:latin typeface="Arial" panose="020B0604020202020204" pitchFamily="34" charset="0"/>
                </a:endParaRPr>
              </a:p>
              <a:p>
                <a:endParaRPr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7432" name="Konektor Garis Lurus 487431"/>
              <p:cNvSpPr/>
              <p:nvPr/>
            </p:nvSpPr>
            <p:spPr>
              <a:xfrm>
                <a:off x="7799" y="6700"/>
                <a:ext cx="216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487433" name="Grup 487432"/>
            <p:cNvGrpSpPr/>
            <p:nvPr/>
          </p:nvGrpSpPr>
          <p:grpSpPr>
            <a:xfrm>
              <a:off x="5099" y="10624"/>
              <a:ext cx="2160" cy="2340"/>
              <a:chOff x="5279" y="9900"/>
              <a:chExt cx="2160" cy="2340"/>
            </a:xfrm>
          </p:grpSpPr>
          <p:sp>
            <p:nvSpPr>
              <p:cNvPr id="487434" name="Kotak Teks 487433"/>
              <p:cNvSpPr txBox="1"/>
              <p:nvPr/>
            </p:nvSpPr>
            <p:spPr>
              <a:xfrm>
                <a:off x="5279" y="9900"/>
                <a:ext cx="2160" cy="2340"/>
              </a:xfrm>
              <a:prstGeom prst="rect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pPr algn="ctr"/>
                <a:r>
                  <a:rPr sz="1200">
                    <a:latin typeface="Arial" panose="020B0604020202020204" pitchFamily="34" charset="0"/>
                  </a:rPr>
                  <a:t>MAHASISWA	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Nobp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Nama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Alamat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>
                    <a:latin typeface="Arial" panose="020B0604020202020204" pitchFamily="34" charset="0"/>
                  </a:rPr>
                  <a:t>Kota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Tgl_lahir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Jenis_kel</a:t>
                </a:r>
                <a:endParaRPr sz="1200">
                  <a:latin typeface="Arial" panose="020B0604020202020204" pitchFamily="34" charset="0"/>
                </a:endParaRPr>
              </a:p>
              <a:p>
                <a:pPr algn="ctr"/>
                <a:endParaRPr sz="1200">
                  <a:latin typeface="MS Mincho" pitchFamily="49" charset="-128"/>
                </a:endParaRPr>
              </a:p>
              <a:p>
                <a:endParaRPr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7435" name="Konektor Garis Lurus 487434"/>
              <p:cNvSpPr/>
              <p:nvPr/>
            </p:nvSpPr>
            <p:spPr>
              <a:xfrm>
                <a:off x="5279" y="10360"/>
                <a:ext cx="216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487436" name="Grup 487435"/>
            <p:cNvGrpSpPr/>
            <p:nvPr/>
          </p:nvGrpSpPr>
          <p:grpSpPr>
            <a:xfrm>
              <a:off x="8539" y="8008"/>
              <a:ext cx="2160" cy="2160"/>
              <a:chOff x="8699" y="8100"/>
              <a:chExt cx="2160" cy="2160"/>
            </a:xfrm>
          </p:grpSpPr>
          <p:sp>
            <p:nvSpPr>
              <p:cNvPr id="487437" name="Kotak Teks 487436"/>
              <p:cNvSpPr txBox="1"/>
              <p:nvPr/>
            </p:nvSpPr>
            <p:spPr>
              <a:xfrm>
                <a:off x="8699" y="8100"/>
                <a:ext cx="2160" cy="2160"/>
              </a:xfrm>
              <a:prstGeom prst="rect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pPr algn="ctr"/>
                <a:r>
                  <a:rPr sz="1200">
                    <a:latin typeface="Arial" panose="020B0604020202020204" pitchFamily="34" charset="0"/>
                  </a:rPr>
                  <a:t>PINJAM</a:t>
                </a:r>
                <a:endParaRPr sz="1200">
                  <a:latin typeface="Arial" panose="020B0604020202020204" pitchFamily="34" charset="0"/>
                </a:endParaRPr>
              </a:p>
              <a:p>
                <a:pPr algn="ctr"/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Tgl_pinjam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Nobp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Kode_buku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Tgl_hrs_kembali</a:t>
                </a:r>
                <a:endParaRPr sz="1200">
                  <a:latin typeface="Arial" panose="020B0604020202020204" pitchFamily="34" charset="0"/>
                </a:endParaRPr>
              </a:p>
              <a:p>
                <a:r>
                  <a:rPr sz="1200" err="1">
                    <a:latin typeface="Arial" panose="020B0604020202020204" pitchFamily="34" charset="0"/>
                  </a:rPr>
                  <a:t>Tgl_kembali</a:t>
                </a:r>
                <a:endParaRPr sz="1200">
                  <a:latin typeface="Arial" panose="020B0604020202020204" pitchFamily="34" charset="0"/>
                </a:endParaRPr>
              </a:p>
              <a:p>
                <a:pPr algn="ctr"/>
                <a:endParaRPr sz="1200">
                  <a:latin typeface="MS Mincho" pitchFamily="49" charset="-128"/>
                </a:endParaRPr>
              </a:p>
              <a:p>
                <a:pPr algn="ctr"/>
                <a:endParaRPr sz="1200">
                  <a:latin typeface="MS Mincho" pitchFamily="49" charset="-128"/>
                </a:endParaRPr>
              </a:p>
              <a:p>
                <a:endParaRPr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7438" name="Konektor Garis Lurus 487437"/>
              <p:cNvSpPr/>
              <p:nvPr/>
            </p:nvSpPr>
            <p:spPr>
              <a:xfrm>
                <a:off x="8699" y="8520"/>
                <a:ext cx="216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487439" name="Grup 487438"/>
            <p:cNvGrpSpPr/>
            <p:nvPr/>
          </p:nvGrpSpPr>
          <p:grpSpPr>
            <a:xfrm>
              <a:off x="8339" y="11704"/>
              <a:ext cx="2160" cy="1260"/>
              <a:chOff x="8339" y="11340"/>
              <a:chExt cx="2160" cy="1260"/>
            </a:xfrm>
          </p:grpSpPr>
          <p:sp>
            <p:nvSpPr>
              <p:cNvPr id="487440" name="Kotak Teks 487439"/>
              <p:cNvSpPr txBox="1"/>
              <p:nvPr/>
            </p:nvSpPr>
            <p:spPr>
              <a:xfrm>
                <a:off x="8339" y="11340"/>
                <a:ext cx="2160" cy="1260"/>
              </a:xfrm>
              <a:prstGeom prst="rect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pPr algn="ctr"/>
                <a:r>
                  <a:rPr sz="1200">
                    <a:latin typeface="Arial" panose="020B0604020202020204" pitchFamily="34" charset="0"/>
                  </a:rPr>
                  <a:t>BULAN</a:t>
                </a:r>
                <a:endParaRPr sz="1200">
                  <a:latin typeface="Arial" panose="020B0604020202020204" pitchFamily="34" charset="0"/>
                </a:endParaRPr>
              </a:p>
              <a:p>
                <a:pPr algn="ctr"/>
                <a:endParaRPr sz="1200">
                  <a:latin typeface="Arial" panose="020B0604020202020204" pitchFamily="34" charset="0"/>
                </a:endParaRPr>
              </a:p>
              <a:p>
                <a:pPr algn="ctr"/>
                <a:r>
                  <a:rPr sz="1200" err="1">
                    <a:latin typeface="Arial" panose="020B0604020202020204" pitchFamily="34" charset="0"/>
                  </a:rPr>
                  <a:t>No_bulan</a:t>
                </a:r>
                <a:endParaRPr sz="1200">
                  <a:latin typeface="Arial" panose="020B0604020202020204" pitchFamily="34" charset="0"/>
                </a:endParaRPr>
              </a:p>
              <a:p>
                <a:pPr algn="ctr"/>
                <a:r>
                  <a:rPr sz="1200" err="1">
                    <a:latin typeface="Arial" panose="020B0604020202020204" pitchFamily="34" charset="0"/>
                  </a:rPr>
                  <a:t>Nama_Bulan</a:t>
                </a:r>
                <a:endParaRPr sz="1200">
                  <a:latin typeface="Arial" panose="020B0604020202020204" pitchFamily="34" charset="0"/>
                </a:endParaRPr>
              </a:p>
              <a:p>
                <a:pPr algn="ctr"/>
                <a:endParaRPr sz="1200">
                  <a:latin typeface="Arial" panose="020B0604020202020204" pitchFamily="34" charset="0"/>
                </a:endParaRPr>
              </a:p>
              <a:p>
                <a:pPr algn="ctr"/>
                <a:endParaRPr sz="1200">
                  <a:latin typeface="Arial" panose="020B0604020202020204" pitchFamily="34" charset="0"/>
                </a:endParaRPr>
              </a:p>
              <a:p>
                <a:endParaRPr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87441" name="Konektor Garis Lurus 487440"/>
              <p:cNvSpPr/>
              <p:nvPr/>
            </p:nvSpPr>
            <p:spPr>
              <a:xfrm>
                <a:off x="8339" y="11780"/>
                <a:ext cx="2160" cy="0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487442" name="Konektor Garis Lurus 487441"/>
            <p:cNvSpPr/>
            <p:nvPr/>
          </p:nvSpPr>
          <p:spPr>
            <a:xfrm>
              <a:off x="5819" y="7828"/>
              <a:ext cx="0" cy="72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7443" name="Konektor Garis Lurus 487442"/>
            <p:cNvSpPr/>
            <p:nvPr/>
          </p:nvSpPr>
          <p:spPr>
            <a:xfrm flipH="1">
              <a:off x="3659" y="8548"/>
              <a:ext cx="2160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7444" name="Konektor Garis Lurus 487443"/>
            <p:cNvSpPr/>
            <p:nvPr/>
          </p:nvSpPr>
          <p:spPr>
            <a:xfrm>
              <a:off x="6719" y="7828"/>
              <a:ext cx="0" cy="126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7445" name="Konektor Garis Lurus 487444"/>
            <p:cNvSpPr/>
            <p:nvPr/>
          </p:nvSpPr>
          <p:spPr>
            <a:xfrm>
              <a:off x="6719" y="9080"/>
              <a:ext cx="1800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7446" name="Konektor Garis Lurus 487445"/>
            <p:cNvSpPr/>
            <p:nvPr/>
          </p:nvSpPr>
          <p:spPr>
            <a:xfrm flipH="1">
              <a:off x="6179" y="9904"/>
              <a:ext cx="2340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7447" name="Konektor Garis Lurus 487446"/>
            <p:cNvSpPr/>
            <p:nvPr/>
          </p:nvSpPr>
          <p:spPr>
            <a:xfrm>
              <a:off x="6179" y="9904"/>
              <a:ext cx="0" cy="72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7448" name="Konektor Garis Lurus 487447"/>
            <p:cNvSpPr/>
            <p:nvPr/>
          </p:nvSpPr>
          <p:spPr>
            <a:xfrm flipH="1">
              <a:off x="6079" y="10444"/>
              <a:ext cx="180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7449" name="Konektor Garis Lurus 487448"/>
            <p:cNvSpPr/>
            <p:nvPr/>
          </p:nvSpPr>
          <p:spPr>
            <a:xfrm>
              <a:off x="6539" y="8008"/>
              <a:ext cx="360" cy="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7450" name="Konektor Garis Lurus 487449"/>
            <p:cNvSpPr/>
            <p:nvPr/>
          </p:nvSpPr>
          <p:spPr>
            <a:xfrm>
              <a:off x="3839" y="8448"/>
              <a:ext cx="0" cy="180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87451" name="Bentuk Bebas 487450"/>
            <p:cNvSpPr/>
            <p:nvPr/>
          </p:nvSpPr>
          <p:spPr>
            <a:xfrm>
              <a:off x="5619" y="7840"/>
              <a:ext cx="180" cy="180"/>
            </a:xfrm>
            <a:custGeom>
              <a:avLst/>
              <a:gdLst/>
              <a:ahLst/>
              <a:cxnLst/>
              <a:pathLst>
                <a:path w="360" h="360">
                  <a:moveTo>
                    <a:pt x="360" y="360"/>
                  </a:moveTo>
                  <a:cubicBezTo>
                    <a:pt x="300" y="300"/>
                    <a:pt x="240" y="240"/>
                    <a:pt x="180" y="180"/>
                  </a:cubicBezTo>
                  <a:cubicBezTo>
                    <a:pt x="120" y="120"/>
                    <a:pt x="60" y="60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487452" name="Bentuk Bebas 487451"/>
            <p:cNvSpPr/>
            <p:nvPr/>
          </p:nvSpPr>
          <p:spPr>
            <a:xfrm>
              <a:off x="5839" y="7820"/>
              <a:ext cx="180" cy="180"/>
            </a:xfrm>
            <a:custGeom>
              <a:avLst/>
              <a:gdLst/>
              <a:ahLst/>
              <a:cxnLst/>
              <a:pathLst>
                <a:path w="180" h="180">
                  <a:moveTo>
                    <a:pt x="0" y="180"/>
                  </a:moveTo>
                  <a:cubicBezTo>
                    <a:pt x="75" y="105"/>
                    <a:pt x="150" y="30"/>
                    <a:pt x="18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487453" name="Bentuk Bebas 487452"/>
            <p:cNvSpPr/>
            <p:nvPr/>
          </p:nvSpPr>
          <p:spPr>
            <a:xfrm>
              <a:off x="8199" y="9096"/>
              <a:ext cx="360" cy="180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0"/>
                  </a:moveTo>
                  <a:cubicBezTo>
                    <a:pt x="150" y="75"/>
                    <a:pt x="300" y="150"/>
                    <a:pt x="360" y="18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487454" name="Bentuk Bebas 487453"/>
            <p:cNvSpPr/>
            <p:nvPr/>
          </p:nvSpPr>
          <p:spPr>
            <a:xfrm>
              <a:off x="8219" y="9916"/>
              <a:ext cx="360" cy="180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0"/>
                  </a:moveTo>
                  <a:cubicBezTo>
                    <a:pt x="150" y="75"/>
                    <a:pt x="300" y="150"/>
                    <a:pt x="360" y="18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487455" name="Bentuk Bebas 487454"/>
            <p:cNvSpPr/>
            <p:nvPr/>
          </p:nvSpPr>
          <p:spPr>
            <a:xfrm>
              <a:off x="8199" y="8880"/>
              <a:ext cx="360" cy="180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180"/>
                  </a:moveTo>
                  <a:cubicBezTo>
                    <a:pt x="150" y="105"/>
                    <a:pt x="300" y="30"/>
                    <a:pt x="36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487456" name="Bentuk Bebas 487455"/>
            <p:cNvSpPr/>
            <p:nvPr/>
          </p:nvSpPr>
          <p:spPr>
            <a:xfrm>
              <a:off x="8159" y="9720"/>
              <a:ext cx="360" cy="180"/>
            </a:xfrm>
            <a:custGeom>
              <a:avLst/>
              <a:gdLst/>
              <a:ahLst/>
              <a:cxnLst/>
              <a:pathLst>
                <a:path w="360" h="180">
                  <a:moveTo>
                    <a:pt x="0" y="180"/>
                  </a:moveTo>
                  <a:cubicBezTo>
                    <a:pt x="150" y="105"/>
                    <a:pt x="300" y="30"/>
                    <a:pt x="360" y="0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487457" name="Oval 487456"/>
            <p:cNvSpPr/>
            <p:nvPr/>
          </p:nvSpPr>
          <p:spPr>
            <a:xfrm>
              <a:off x="7979" y="9000"/>
              <a:ext cx="180" cy="180"/>
            </a:xfrm>
            <a:prstGeom prst="ellipse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487458" name="Oval 487457"/>
            <p:cNvSpPr/>
            <p:nvPr/>
          </p:nvSpPr>
          <p:spPr>
            <a:xfrm>
              <a:off x="8039" y="9800"/>
              <a:ext cx="180" cy="180"/>
            </a:xfrm>
            <a:prstGeom prst="ellipse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487459" name="Oval 487458"/>
            <p:cNvSpPr/>
            <p:nvPr/>
          </p:nvSpPr>
          <p:spPr>
            <a:xfrm>
              <a:off x="5739" y="8000"/>
              <a:ext cx="180" cy="180"/>
            </a:xfrm>
            <a:prstGeom prst="ellipse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id-ID" altLang="en-US"/>
            </a:p>
          </p:txBody>
        </p:sp>
        <p:sp>
          <p:nvSpPr>
            <p:cNvPr id="487460" name="Kotak Teks 487459"/>
            <p:cNvSpPr txBox="1"/>
            <p:nvPr/>
          </p:nvSpPr>
          <p:spPr>
            <a:xfrm>
              <a:off x="6899" y="8640"/>
              <a:ext cx="1080" cy="36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r>
                <a:rPr sz="800" err="1">
                  <a:latin typeface="Arial" panose="020B0604020202020204" pitchFamily="34" charset="0"/>
                </a:rPr>
                <a:t>Dipinjam</a:t>
              </a:r>
              <a:endParaRPr sz="1800">
                <a:latin typeface="Arial" panose="020B0604020202020204" pitchFamily="34" charset="0"/>
              </a:endParaRPr>
            </a:p>
          </p:txBody>
        </p:sp>
        <p:sp>
          <p:nvSpPr>
            <p:cNvPr id="487461" name="Kotak Teks 487460"/>
            <p:cNvSpPr txBox="1"/>
            <p:nvPr/>
          </p:nvSpPr>
          <p:spPr>
            <a:xfrm>
              <a:off x="4199" y="8100"/>
              <a:ext cx="1080" cy="36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r>
                <a:rPr sz="800" err="1">
                  <a:latin typeface="Arial" panose="020B0604020202020204" pitchFamily="34" charset="0"/>
                </a:rPr>
                <a:t>Mempunyai</a:t>
              </a:r>
              <a:endParaRPr sz="1800">
                <a:latin typeface="Arial" panose="020B0604020202020204" pitchFamily="34" charset="0"/>
              </a:endParaRPr>
            </a:p>
          </p:txBody>
        </p:sp>
        <p:sp>
          <p:nvSpPr>
            <p:cNvPr id="487462" name="Kotak Teks 487461"/>
            <p:cNvSpPr txBox="1"/>
            <p:nvPr/>
          </p:nvSpPr>
          <p:spPr>
            <a:xfrm>
              <a:off x="6539" y="9540"/>
              <a:ext cx="1080" cy="36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r>
                <a:rPr sz="800" err="1">
                  <a:latin typeface="Arial" panose="020B0604020202020204" pitchFamily="34" charset="0"/>
                </a:rPr>
                <a:t>meminjam</a:t>
              </a:r>
              <a:endParaRPr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Proses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 Data </a:t>
            </a:r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Difinition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 Language</a:t>
            </a:r>
            <a:br>
              <a:rPr>
                <a:latin typeface="Arial" panose="020B0604020202020204" pitchFamily="34" charset="0"/>
                <a:ea typeface="MS Mincho" pitchFamily="49" charset="-128"/>
              </a:rPr>
            </a:br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Pembuatan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Tabel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br>
              <a:rPr>
                <a:latin typeface="Arial" panose="020B0604020202020204" pitchFamily="34" charset="0"/>
                <a:ea typeface="MS Mincho" pitchFamily="49" charset="-128"/>
              </a:rPr>
            </a:b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defTabSz="914400" eaLnBrk="0" hangingPunct="0">
              <a:buNone/>
              <a:tabLst>
                <a:tab pos="5715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DROP TABLE MAHASISWA CASCADE CONSTRAINTS;</a:t>
            </a:r>
            <a:endParaRPr>
              <a:latin typeface="Arial" panose="020B0604020202020204" pitchFamily="34" charset="0"/>
            </a:endParaRPr>
          </a:p>
          <a:p>
            <a:pPr defTabSz="914400" eaLnBrk="0" hangingPunct="0">
              <a:buNone/>
              <a:tabLst>
                <a:tab pos="5715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CREATE TABLE MAHASISWA (</a:t>
            </a:r>
            <a:endParaRPr>
              <a:latin typeface="Arial" panose="020B0604020202020204" pitchFamily="34" charset="0"/>
            </a:endParaRPr>
          </a:p>
          <a:p>
            <a:pPr defTabSz="914400" eaLnBrk="0" hangingPunct="0">
              <a:buNone/>
              <a:tabLst>
                <a:tab pos="5715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nobp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 		Varchar2(13) PRIMARY KEY,</a:t>
            </a:r>
            <a:endParaRPr>
              <a:latin typeface="Arial" panose="020B0604020202020204" pitchFamily="34" charset="0"/>
            </a:endParaRPr>
          </a:p>
          <a:p>
            <a:pPr defTabSz="914400" eaLnBrk="0" hangingPunct="0">
              <a:buNone/>
              <a:tabLst>
                <a:tab pos="5715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nama_mhs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VARCHAR2(45),</a:t>
            </a:r>
            <a:endParaRPr>
              <a:latin typeface="Arial" panose="020B0604020202020204" pitchFamily="34" charset="0"/>
            </a:endParaRPr>
          </a:p>
          <a:p>
            <a:pPr defTabSz="914400" eaLnBrk="0" hangingPunct="0">
              <a:buNone/>
              <a:tabLst>
                <a:tab pos="5715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alamat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      	VARCHAR2(20),</a:t>
            </a:r>
            <a:endParaRPr>
              <a:latin typeface="Arial" panose="020B0604020202020204" pitchFamily="34" charset="0"/>
            </a:endParaRPr>
          </a:p>
          <a:p>
            <a:pPr defTabSz="914400" eaLnBrk="0" hangingPunct="0">
              <a:buNone/>
              <a:tabLst>
                <a:tab pos="5715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kota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		VARCHAR2(30),</a:t>
            </a:r>
            <a:endParaRPr>
              <a:latin typeface="Arial" panose="020B0604020202020204" pitchFamily="34" charset="0"/>
            </a:endParaRPr>
          </a:p>
          <a:p>
            <a:pPr defTabSz="914400" eaLnBrk="0" hangingPunct="0">
              <a:buNone/>
              <a:tabLst>
                <a:tab pos="5715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Tgl_lahir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date,</a:t>
            </a:r>
            <a:endParaRPr>
              <a:latin typeface="Arial" panose="020B0604020202020204" pitchFamily="34" charset="0"/>
            </a:endParaRPr>
          </a:p>
          <a:p>
            <a:pPr defTabSz="914400" eaLnBrk="0" hangingPunct="0">
              <a:buNone/>
              <a:tabLst>
                <a:tab pos="5715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Jenis_lkel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char(1)	</a:t>
            </a:r>
            <a:endParaRPr>
              <a:latin typeface="Arial" panose="020B0604020202020204" pitchFamily="34" charset="0"/>
            </a:endParaRPr>
          </a:p>
          <a:p>
            <a:pPr defTabSz="914400" eaLnBrk="0" hangingPunct="0">
              <a:buNone/>
              <a:tabLst>
                <a:tab pos="571500" algn="l"/>
              </a:tabLst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);</a:t>
            </a:r>
            <a:endParaRPr lang="id-ID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Tabel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CREATE INDEX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Mhs_nm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ON MAHASISWA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nama_mhs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DROP TABLE  PENERBIT CASCADE CONSTRAINTS;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CREATE TABLE PENERBIT (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Kode_penerbit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  Varchar2(10) PRIMARY KEY,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Nama_penerbit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VARCHAR2(45)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);</a:t>
            </a:r>
            <a:endParaRPr lang="id-ID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Tabel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CREATE INDEX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Penerbit_nm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ON PENERBIT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nama_Penerbit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DROP TABLE  BUKU CASCADE CONSTRAINTS;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CREATE TABLE BUKU (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Kode_Buku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VARCHAR2(10) PRIMARY KEY,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Judul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   	Varchar2(35),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Pengarang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	Varchar2(35),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Kode_penerbi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Varchar2(10) REFERENCES PENERBIT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kode_penerbit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Jml_buku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	Number(6)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);</a:t>
            </a:r>
            <a:endParaRPr lang="id-ID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Tabel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pPr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CREATE INDEX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Buku_judul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ON  BUKU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judul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DROP TABLE PINJAM CASCADE CONSTRAINTS;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CREATE TABLE PINJAM (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Tgl_pinjam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Date,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nobp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  	 	Varchar2(10) REFERENCES MAHASISWA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nobp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Kode_buku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Varchar2(10) REFERENCES BUKU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kode_buku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),	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Tgl_hrs_kembali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	 Date,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Tgl_kembali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	Date 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CONSTRAINT primary_key1 PRIMARY KEY (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tgl_pinjam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nobp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,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kode_buku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)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);</a:t>
            </a:r>
            <a:endParaRPr lang="id-ID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Tabel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DROP TABLE BULAN CASCADE CONSTRAINTS;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CREATE TABLE BULAN (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No_bulan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	Varchar2(2) PRIMARY KEY,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Nm_bulan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     	VARCHAR2(20)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 );</a:t>
            </a:r>
            <a:endParaRPr lang="id-ID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Proses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 Data </a:t>
            </a:r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Difinition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 Language</a:t>
            </a:r>
            <a:br>
              <a:rPr>
                <a:latin typeface="Arial" panose="020B0604020202020204" pitchFamily="34" charset="0"/>
                <a:ea typeface="MS Mincho" pitchFamily="49" charset="-128"/>
              </a:rPr>
            </a:br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Proses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 Insert</a:t>
            </a:r>
            <a:br>
              <a:rPr>
                <a:latin typeface="Arial" panose="020B0604020202020204" pitchFamily="34" charset="0"/>
              </a:rPr>
            </a:br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Tabel</a:t>
            </a:r>
            <a:r>
              <a:rPr b="1">
                <a:latin typeface="Arial" panose="020B0604020202020204" pitchFamily="34" charset="0"/>
                <a:ea typeface="MS Mincho" pitchFamily="49" charset="-128"/>
                <a:sym typeface="+mn-ea"/>
              </a:rPr>
              <a:t> </a:t>
            </a:r>
            <a:r>
              <a:rPr b="1" err="1">
                <a:latin typeface="Arial" panose="020B0604020202020204" pitchFamily="34" charset="0"/>
                <a:ea typeface="MS Mincho" pitchFamily="49" charset="-128"/>
                <a:sym typeface="+mn-ea"/>
              </a:rPr>
              <a:t>Penerbit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PENERBIT VALUES (‘P-01’,’Andi Offset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Yogyakarta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’); </a:t>
            </a:r>
            <a:endParaRPr>
              <a:latin typeface="Arial" panose="020B0604020202020204" pitchFamily="34" charset="0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PENERBIT VALUES (‘P-02’,’PT.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Elex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 Media KOMPUTINDO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Jkt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’); </a:t>
            </a:r>
            <a:endParaRPr>
              <a:latin typeface="Arial" panose="020B0604020202020204" pitchFamily="34" charset="0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PENERBIT VALUES (‘P-03’,’Informatika </a:t>
            </a:r>
            <a:r>
              <a:rPr err="1">
                <a:latin typeface="Arial" panose="020B0604020202020204" pitchFamily="34" charset="0"/>
                <a:ea typeface="MS Mincho" pitchFamily="49" charset="-128"/>
                <a:sym typeface="+mn-ea"/>
              </a:rPr>
              <a:t>Bandung</a:t>
            </a: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’); </a:t>
            </a:r>
            <a:endParaRPr>
              <a:latin typeface="Arial" panose="020B0604020202020204" pitchFamily="34" charset="0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PENERBIT VALUES (‘P-04’,’DINASTINDO Jakarta’); </a:t>
            </a:r>
            <a:endParaRPr>
              <a:latin typeface="Arial" panose="020B0604020202020204" pitchFamily="34" charset="0"/>
            </a:endParaRPr>
          </a:p>
          <a:p>
            <a:pPr eaLnBrk="0" hangingPunct="0">
              <a:buNone/>
            </a:pPr>
            <a:r>
              <a:rPr>
                <a:latin typeface="Arial" panose="020B0604020202020204" pitchFamily="34" charset="0"/>
                <a:ea typeface="MS Mincho" pitchFamily="49" charset="-128"/>
                <a:sym typeface="+mn-ea"/>
              </a:rPr>
              <a:t>INSERT INTO PENERBIT VALUES (‘P-05’,’The Benjamin/Cummings Pub. Inc.’); </a:t>
            </a:r>
            <a:endParaRPr>
              <a:latin typeface="Arial" panose="020B0604020202020204" pitchFamily="34" charset="0"/>
              <a:ea typeface="MS Mincho" pitchFamily="49" charset="-128"/>
            </a:endParaRPr>
          </a:p>
          <a:p>
            <a:endParaRPr lang="id-ID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5630</Words>
  <Application>WPS Presentation</Application>
  <PresentationFormat>Widescreen</PresentationFormat>
  <Paragraphs>231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MS Mincho</vt:lpstr>
      <vt:lpstr>Yu Gothic</vt:lpstr>
      <vt:lpstr>Gear Drives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6</dc:title>
  <dc:creator/>
  <cp:lastModifiedBy>donny</cp:lastModifiedBy>
  <cp:revision>2</cp:revision>
  <dcterms:created xsi:type="dcterms:W3CDTF">2021-04-05T05:44:20Z</dcterms:created>
  <dcterms:modified xsi:type="dcterms:W3CDTF">2021-04-05T05:46:00Z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1057-11.2.0.10017</vt:lpwstr>
  </property>
</Properties>
</file>